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416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79641"/>
          <c:y val="0.0580411"/>
          <c:w val="0.883669"/>
          <c:h val="0.850862"/>
        </c:manualLayout>
      </c:layout>
      <c:area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Région 2</c:v>
                </c:pt>
              </c:strCache>
            </c:strRef>
          </c:tx>
          <c:spPr>
            <a:solidFill>
              <a:srgbClr val="AF7319">
                <a:alpha val="75000"/>
              </a:srgbClr>
            </a:solidFill>
            <a:ln w="76200" cap="flat">
              <a:noFill/>
              <a:miter lim="400000"/>
            </a:ln>
            <a:effectLst>
              <a:outerShdw blurRad="25400" dist="12700" dir="16200000" algn="tl">
                <a:srgbClr val="000000">
                  <a:alpha val="50000"/>
                </a:srgbClr>
              </a:outerShdw>
            </a:effectLst>
          </c:spPr>
          <c:cat>
            <c:strRef>
              <c:f>Sheet1!$B$1:$E$1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55.0</c:v>
                </c:pt>
                <c:pt idx="1">
                  <c:v>43.0</c:v>
                </c:pt>
                <c:pt idx="2">
                  <c:v>70.0</c:v>
                </c:pt>
                <c:pt idx="3">
                  <c:v>58.0</c:v>
                </c:pt>
              </c:numCache>
            </c:numRef>
          </c:val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Région 1</c:v>
                </c:pt>
              </c:strCache>
            </c:strRef>
          </c:tx>
          <c:spPr>
            <a:solidFill>
              <a:srgbClr val="D6B243">
                <a:alpha val="75000"/>
              </a:srgbClr>
            </a:solidFill>
            <a:ln w="76200" cap="flat">
              <a:noFill/>
              <a:miter lim="400000"/>
            </a:ln>
            <a:effectLst>
              <a:outerShdw blurRad="25400" dist="12700" dir="16200000" algn="tl">
                <a:srgbClr val="000000">
                  <a:alpha val="50000"/>
                </a:srgbClr>
              </a:outerShdw>
            </a:effectLst>
          </c:spPr>
          <c:cat>
            <c:strRef>
              <c:f>Sheet1!$B$1:$E$1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17.0</c:v>
                </c:pt>
                <c:pt idx="1">
                  <c:v>26.0</c:v>
                </c:pt>
                <c:pt idx="2">
                  <c:v>53.0</c:v>
                </c:pt>
                <c:pt idx="3">
                  <c:v>96.0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4364056"/>
        <c:axId val="2114366184"/>
      </c:areaChart>
      <c:catAx>
        <c:axId val="2114364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en-US"/>
          </a:p>
        </c:txPr>
        <c:crossAx val="2114366184"/>
        <c:crosses val="autoZero"/>
        <c:auto val="1"/>
        <c:lblAlgn val="ctr"/>
        <c:lblOffset val="100"/>
        <c:noMultiLvlLbl val="1"/>
      </c:catAx>
      <c:valAx>
        <c:axId val="2114366184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en-US"/>
          </a:p>
        </c:txPr>
        <c:crossAx val="2114364056"/>
        <c:crosses val="autoZero"/>
        <c:crossBetween val="midCat"/>
        <c:majorUnit val="25.0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433181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-Gilles Allain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2547260" y="2960687"/>
            <a:ext cx="9311036" cy="1844676"/>
          </a:xfrm>
          <a:prstGeom prst="rect">
            <a:avLst/>
          </a:prstGeom>
          <a:ln w="25400">
            <a:solidFill>
              <a:srgbClr val="0C103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defRPr sz="8300"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NOM ENTREPRISE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xfrm>
            <a:off x="2467064" y="5035550"/>
            <a:ext cx="9471428" cy="1130300"/>
          </a:xfrm>
          <a:prstGeom prst="rect">
            <a:avLst/>
          </a:prstGeom>
        </p:spPr>
        <p:txBody>
          <a:bodyPr/>
          <a:lstStyle>
            <a:lvl1pPr>
              <a:defRPr i="1">
                <a:latin typeface="Adobe Garamond Pro Bold"/>
                <a:ea typeface="Adobe Garamond Pro Bold"/>
                <a:cs typeface="Adobe Garamond Pro Bold"/>
                <a:sym typeface="Adobe Garamond Pro Bold"/>
              </a:defRPr>
            </a:lvl1pPr>
          </a:lstStyle>
          <a:p>
            <a:r>
              <a:t>Baseline</a:t>
            </a:r>
          </a:p>
        </p:txBody>
      </p:sp>
      <p:sp>
        <p:nvSpPr>
          <p:cNvPr id="121" name="Shape 121"/>
          <p:cNvSpPr/>
          <p:nvPr/>
        </p:nvSpPr>
        <p:spPr>
          <a:xfrm>
            <a:off x="5264494" y="6476470"/>
            <a:ext cx="3449886" cy="1295401"/>
          </a:xfrm>
          <a:prstGeom prst="rect">
            <a:avLst/>
          </a:prstGeom>
          <a:ln w="25400">
            <a:solidFill>
              <a:srgbClr val="0C103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>
            <a:lvl1pPr>
              <a:defRPr sz="5000">
                <a:solidFill>
                  <a:srgbClr val="0C1031"/>
                </a:solidFill>
              </a:defRPr>
            </a:lvl1pPr>
          </a:lstStyle>
          <a:p>
            <a:r>
              <a:t>Votre logo</a:t>
            </a:r>
          </a:p>
        </p:txBody>
      </p:sp>
      <p:sp>
        <p:nvSpPr>
          <p:cNvPr id="122" name="Shape 122"/>
          <p:cNvSpPr/>
          <p:nvPr/>
        </p:nvSpPr>
        <p:spPr>
          <a:xfrm>
            <a:off x="2518371" y="1962150"/>
            <a:ext cx="2481908" cy="77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defTabSz="514095">
              <a:defRPr sz="4400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Pitch Deck</a:t>
            </a:r>
          </a:p>
        </p:txBody>
      </p:sp>
      <p:sp>
        <p:nvSpPr>
          <p:cNvPr id="123" name="Shape 123"/>
          <p:cNvSpPr/>
          <p:nvPr/>
        </p:nvSpPr>
        <p:spPr>
          <a:xfrm>
            <a:off x="-8467" y="-8467"/>
            <a:ext cx="1289778" cy="9770534"/>
          </a:xfrm>
          <a:prstGeom prst="rect">
            <a:avLst/>
          </a:prstGeom>
          <a:solidFill>
            <a:srgbClr val="D7B37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1285371" y="8751998"/>
            <a:ext cx="11834813" cy="1046163"/>
          </a:xfrm>
          <a:prstGeom prst="rect">
            <a:avLst/>
          </a:prstGeom>
          <a:solidFill>
            <a:srgbClr val="0A1F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5" name="Logo carré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7787" y="256116"/>
            <a:ext cx="1046164" cy="10461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/>
          </p:cNvSpPr>
          <p:nvPr>
            <p:ph type="ctrTitle"/>
          </p:nvPr>
        </p:nvSpPr>
        <p:spPr>
          <a:xfrm>
            <a:off x="1495406" y="202617"/>
            <a:ext cx="5854878" cy="767895"/>
          </a:xfrm>
          <a:prstGeom prst="rect">
            <a:avLst/>
          </a:prstGeom>
        </p:spPr>
        <p:txBody>
          <a:bodyPr anchor="t"/>
          <a:lstStyle>
            <a:lvl1pPr algn="l">
              <a:defRPr sz="4000">
                <a:solidFill>
                  <a:srgbClr val="0C1031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Nom Entreprise I SWOT</a:t>
            </a:r>
          </a:p>
        </p:txBody>
      </p:sp>
      <p:sp>
        <p:nvSpPr>
          <p:cNvPr id="208" name="Shape 208"/>
          <p:cNvSpPr>
            <a:spLocks noGrp="1"/>
          </p:cNvSpPr>
          <p:nvPr>
            <p:ph type="subTitle" sz="quarter" idx="1"/>
          </p:nvPr>
        </p:nvSpPr>
        <p:spPr>
          <a:xfrm>
            <a:off x="1460750" y="883753"/>
            <a:ext cx="10083300" cy="1367492"/>
          </a:xfrm>
          <a:prstGeom prst="rect">
            <a:avLst/>
          </a:prstGeom>
        </p:spPr>
        <p:txBody>
          <a:bodyPr/>
          <a:lstStyle>
            <a:lvl1pPr algn="l" defTabSz="443991">
              <a:defRPr sz="2736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Identifiez votre concurrence, décrivez les caractéristiques, déterminer l’offre des concurrents  et mettez en avant vos avantages concurrentiels</a:t>
            </a:r>
          </a:p>
        </p:txBody>
      </p:sp>
      <p:pic>
        <p:nvPicPr>
          <p:cNvPr id="209" name="Logo carré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7787" y="256116"/>
            <a:ext cx="1046164" cy="1046164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Shape 210"/>
          <p:cNvSpPr/>
          <p:nvPr/>
        </p:nvSpPr>
        <p:spPr>
          <a:xfrm>
            <a:off x="1285371" y="8751998"/>
            <a:ext cx="11834813" cy="1046163"/>
          </a:xfrm>
          <a:prstGeom prst="rect">
            <a:avLst/>
          </a:prstGeom>
          <a:solidFill>
            <a:srgbClr val="0A1F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-8467" y="-8467"/>
            <a:ext cx="1289778" cy="9770534"/>
          </a:xfrm>
          <a:prstGeom prst="rect">
            <a:avLst/>
          </a:prstGeom>
          <a:solidFill>
            <a:srgbClr val="D7B37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212" name="Table 212"/>
          <p:cNvGraphicFramePr/>
          <p:nvPr/>
        </p:nvGraphicFramePr>
        <p:xfrm>
          <a:off x="2266367" y="2553781"/>
          <a:ext cx="9242322" cy="5492020"/>
        </p:xfrm>
        <a:graphic>
          <a:graphicData uri="http://schemas.openxmlformats.org/drawingml/2006/table">
            <a:tbl>
              <a:tblPr>
                <a:tableStyleId>{33BA23B1-9221-436E-865A-0063620EA4FD}</a:tableStyleId>
              </a:tblPr>
              <a:tblGrid>
                <a:gridCol w="4621161"/>
                <a:gridCol w="4621161"/>
              </a:tblGrid>
              <a:tr h="2746010">
                <a:tc>
                  <a:txBody>
                    <a:bodyPr/>
                    <a:lstStyle/>
                    <a:p>
                      <a:pPr defTabSz="914400"/>
                      <a:r>
                        <a:rPr sz="26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Strengths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1B2F3A"/>
                      </a:solidFill>
                      <a:miter lim="400000"/>
                    </a:lnL>
                    <a:lnR w="12700">
                      <a:solidFill>
                        <a:srgbClr val="1B2F3A"/>
                      </a:solidFill>
                      <a:miter lim="400000"/>
                    </a:lnR>
                    <a:lnT w="12700">
                      <a:solidFill>
                        <a:srgbClr val="1B2F3A"/>
                      </a:solidFill>
                      <a:miter lim="400000"/>
                    </a:lnT>
                    <a:lnB w="12700">
                      <a:solidFill>
                        <a:srgbClr val="1B2F3A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Weaknesses
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1B2F3A"/>
                      </a:solidFill>
                      <a:miter lim="400000"/>
                    </a:lnL>
                    <a:lnR w="12700">
                      <a:solidFill>
                        <a:srgbClr val="1B2F3A"/>
                      </a:solidFill>
                      <a:miter lim="400000"/>
                    </a:lnR>
                    <a:lnT w="12700">
                      <a:solidFill>
                        <a:srgbClr val="1B2F3A"/>
                      </a:solidFill>
                      <a:miter lim="400000"/>
                    </a:lnT>
                    <a:lnB w="12700">
                      <a:solidFill>
                        <a:srgbClr val="1B2F3A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746010">
                <a:tc>
                  <a:txBody>
                    <a:bodyPr/>
                    <a:lstStyle/>
                    <a:p>
                      <a:pPr defTabSz="914400"/>
                      <a:r>
                        <a:rPr sz="26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Opportunities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1B2F3A"/>
                      </a:solidFill>
                      <a:miter lim="400000"/>
                    </a:lnL>
                    <a:lnR w="12700">
                      <a:solidFill>
                        <a:srgbClr val="1B2F3A"/>
                      </a:solidFill>
                      <a:miter lim="400000"/>
                    </a:lnR>
                    <a:lnT w="12700">
                      <a:solidFill>
                        <a:srgbClr val="1B2F3A"/>
                      </a:solidFill>
                      <a:miter lim="400000"/>
                    </a:lnT>
                    <a:lnB w="12700">
                      <a:solidFill>
                        <a:srgbClr val="1B2F3A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Threats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1B2F3A"/>
                      </a:solidFill>
                      <a:miter lim="400000"/>
                    </a:lnL>
                    <a:lnR w="12700">
                      <a:solidFill>
                        <a:srgbClr val="1B2F3A"/>
                      </a:solidFill>
                      <a:miter lim="400000"/>
                    </a:lnR>
                    <a:lnT w="12700">
                      <a:solidFill>
                        <a:srgbClr val="1B2F3A"/>
                      </a:solidFill>
                      <a:miter lim="400000"/>
                    </a:lnT>
                    <a:lnB w="12700">
                      <a:solidFill>
                        <a:srgbClr val="1B2F3A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/>
          </p:cNvSpPr>
          <p:nvPr>
            <p:ph type="subTitle" sz="quarter" idx="1"/>
          </p:nvPr>
        </p:nvSpPr>
        <p:spPr>
          <a:xfrm>
            <a:off x="1557413" y="4772415"/>
            <a:ext cx="10464801" cy="1130301"/>
          </a:xfrm>
          <a:prstGeom prst="rect">
            <a:avLst/>
          </a:prstGeom>
        </p:spPr>
        <p:txBody>
          <a:bodyPr/>
          <a:lstStyle>
            <a:lvl1pPr defTabSz="438150">
              <a:defRPr sz="2400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Caractérisez les acteurs interférant dans votre activité : fournisseurs, intermédiaires, clients</a:t>
            </a:r>
          </a:p>
        </p:txBody>
      </p:sp>
      <p:sp>
        <p:nvSpPr>
          <p:cNvPr id="215" name="Shape 215"/>
          <p:cNvSpPr/>
          <p:nvPr/>
        </p:nvSpPr>
        <p:spPr>
          <a:xfrm>
            <a:off x="3703910" y="1776301"/>
            <a:ext cx="116311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INPUT</a:t>
            </a:r>
          </a:p>
        </p:txBody>
      </p:sp>
      <p:sp>
        <p:nvSpPr>
          <p:cNvPr id="216" name="Shape 216"/>
          <p:cNvSpPr/>
          <p:nvPr/>
        </p:nvSpPr>
        <p:spPr>
          <a:xfrm>
            <a:off x="8706027" y="1776301"/>
            <a:ext cx="1538936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OUTPUT</a:t>
            </a:r>
          </a:p>
        </p:txBody>
      </p:sp>
      <p:sp>
        <p:nvSpPr>
          <p:cNvPr id="217" name="Shape 217"/>
          <p:cNvSpPr/>
          <p:nvPr/>
        </p:nvSpPr>
        <p:spPr>
          <a:xfrm>
            <a:off x="368173" y="3786137"/>
            <a:ext cx="597104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28600" indent="-228600">
              <a:buSzPct val="100000"/>
              <a:buChar char="•"/>
            </a:pPr>
            <a:r>
              <a:t> </a:t>
            </a:r>
          </a:p>
          <a:p>
            <a:pPr marL="228600" indent="-228600">
              <a:buSzPct val="100000"/>
              <a:buChar char="•"/>
            </a:pPr>
            <a:r>
              <a:t> </a:t>
            </a:r>
          </a:p>
        </p:txBody>
      </p:sp>
      <p:sp>
        <p:nvSpPr>
          <p:cNvPr id="218" name="Shape 218"/>
          <p:cNvSpPr/>
          <p:nvPr/>
        </p:nvSpPr>
        <p:spPr>
          <a:xfrm>
            <a:off x="7784502" y="2487906"/>
            <a:ext cx="597104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28600" indent="-228600">
              <a:buSzPct val="100000"/>
              <a:buChar char="•"/>
            </a:pPr>
            <a:r>
              <a:t> </a:t>
            </a:r>
          </a:p>
          <a:p>
            <a:pPr marL="228600" indent="-228600">
              <a:buSzPct val="100000"/>
              <a:buChar char="•"/>
            </a:pPr>
            <a:r>
              <a:t> </a:t>
            </a:r>
          </a:p>
        </p:txBody>
      </p:sp>
      <p:sp>
        <p:nvSpPr>
          <p:cNvPr id="219" name="Shape 219"/>
          <p:cNvSpPr/>
          <p:nvPr/>
        </p:nvSpPr>
        <p:spPr>
          <a:xfrm>
            <a:off x="1713833" y="6051406"/>
            <a:ext cx="1560538" cy="1560538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0" name="Shape 220"/>
          <p:cNvSpPr/>
          <p:nvPr/>
        </p:nvSpPr>
        <p:spPr>
          <a:xfrm>
            <a:off x="4539129" y="6064106"/>
            <a:ext cx="1560538" cy="1560538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7425594" y="6064106"/>
            <a:ext cx="1560539" cy="1560538"/>
          </a:xfrm>
          <a:prstGeom prst="rect">
            <a:avLst/>
          </a:prstGeom>
          <a:blipFill>
            <a:blip r:embed="rId3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2" name="Shape 222"/>
          <p:cNvSpPr/>
          <p:nvPr/>
        </p:nvSpPr>
        <p:spPr>
          <a:xfrm>
            <a:off x="10312060" y="6064106"/>
            <a:ext cx="1560538" cy="1560538"/>
          </a:xfrm>
          <a:prstGeom prst="rect">
            <a:avLst/>
          </a:prstGeom>
          <a:blipFill>
            <a:blip r:embed="rId3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1937041" y="6577675"/>
            <a:ext cx="108473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INPUT I</a:t>
            </a:r>
          </a:p>
        </p:txBody>
      </p:sp>
      <p:sp>
        <p:nvSpPr>
          <p:cNvPr id="224" name="Shape 224"/>
          <p:cNvSpPr/>
          <p:nvPr/>
        </p:nvSpPr>
        <p:spPr>
          <a:xfrm>
            <a:off x="4718075" y="6577675"/>
            <a:ext cx="116296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INPUT II</a:t>
            </a:r>
          </a:p>
        </p:txBody>
      </p:sp>
      <p:sp>
        <p:nvSpPr>
          <p:cNvPr id="225" name="Shape 225"/>
          <p:cNvSpPr/>
          <p:nvPr/>
        </p:nvSpPr>
        <p:spPr>
          <a:xfrm>
            <a:off x="7597965" y="6564975"/>
            <a:ext cx="124119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INPUT III</a:t>
            </a:r>
          </a:p>
        </p:txBody>
      </p:sp>
      <p:sp>
        <p:nvSpPr>
          <p:cNvPr id="226" name="Shape 226"/>
          <p:cNvSpPr/>
          <p:nvPr/>
        </p:nvSpPr>
        <p:spPr>
          <a:xfrm>
            <a:off x="10459107" y="6564975"/>
            <a:ext cx="126644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INPUT IV</a:t>
            </a:r>
          </a:p>
        </p:txBody>
      </p:sp>
      <p:pic>
        <p:nvPicPr>
          <p:cNvPr id="227" name="Logo carré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617787" y="256116"/>
            <a:ext cx="1046164" cy="1046164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Shape 228"/>
          <p:cNvSpPr/>
          <p:nvPr/>
        </p:nvSpPr>
        <p:spPr>
          <a:xfrm>
            <a:off x="1285371" y="8751998"/>
            <a:ext cx="11834813" cy="1046163"/>
          </a:xfrm>
          <a:prstGeom prst="rect">
            <a:avLst/>
          </a:prstGeom>
          <a:solidFill>
            <a:srgbClr val="0A1F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-8467" y="-8467"/>
            <a:ext cx="1289778" cy="9770534"/>
          </a:xfrm>
          <a:prstGeom prst="rect">
            <a:avLst/>
          </a:prstGeom>
          <a:solidFill>
            <a:srgbClr val="D7B37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0" name="Shape 230"/>
          <p:cNvSpPr>
            <a:spLocks noGrp="1"/>
          </p:cNvSpPr>
          <p:nvPr>
            <p:ph type="ctrTitle"/>
          </p:nvPr>
        </p:nvSpPr>
        <p:spPr>
          <a:xfrm>
            <a:off x="1418763" y="214047"/>
            <a:ext cx="7071895" cy="1130301"/>
          </a:xfrm>
          <a:prstGeom prst="rect">
            <a:avLst/>
          </a:prstGeom>
        </p:spPr>
        <p:txBody>
          <a:bodyPr anchor="t"/>
          <a:lstStyle>
            <a:lvl1pPr algn="l">
              <a:defRPr sz="4000">
                <a:solidFill>
                  <a:srgbClr val="0C1031"/>
                </a:solidFill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Nom Entreprise I Chaîne de valeur</a:t>
            </a:r>
          </a:p>
        </p:txBody>
      </p:sp>
      <p:sp>
        <p:nvSpPr>
          <p:cNvPr id="231" name="Shape 231"/>
          <p:cNvSpPr/>
          <p:nvPr/>
        </p:nvSpPr>
        <p:spPr>
          <a:xfrm>
            <a:off x="1703363" y="2717837"/>
            <a:ext cx="597104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28600" indent="-228600">
              <a:buSzPct val="100000"/>
              <a:buChar char="•"/>
            </a:pPr>
            <a:r>
              <a:t> </a:t>
            </a:r>
          </a:p>
          <a:p>
            <a:pPr marL="228600" indent="-228600">
              <a:buSzPct val="100000"/>
              <a:buChar char="•"/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/>
          </p:cNvSpPr>
          <p:nvPr>
            <p:ph type="ctrTitle"/>
          </p:nvPr>
        </p:nvSpPr>
        <p:spPr>
          <a:xfrm>
            <a:off x="1557413" y="379997"/>
            <a:ext cx="10734177" cy="798402"/>
          </a:xfrm>
          <a:prstGeom prst="rect">
            <a:avLst/>
          </a:prstGeom>
        </p:spPr>
        <p:txBody>
          <a:bodyPr anchor="t"/>
          <a:lstStyle>
            <a:lvl1pPr algn="l">
              <a:defRPr sz="4000">
                <a:solidFill>
                  <a:srgbClr val="0C1031"/>
                </a:solidFill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Nom entreprise I Business model</a:t>
            </a:r>
          </a:p>
        </p:txBody>
      </p:sp>
      <p:sp>
        <p:nvSpPr>
          <p:cNvPr id="234" name="Shape 234"/>
          <p:cNvSpPr>
            <a:spLocks noGrp="1"/>
          </p:cNvSpPr>
          <p:nvPr>
            <p:ph type="subTitle" sz="quarter" idx="1"/>
          </p:nvPr>
        </p:nvSpPr>
        <p:spPr>
          <a:xfrm>
            <a:off x="1519653" y="1407785"/>
            <a:ext cx="11834814" cy="1598546"/>
          </a:xfrm>
          <a:prstGeom prst="rect">
            <a:avLst/>
          </a:prstGeom>
        </p:spPr>
        <p:txBody>
          <a:bodyPr/>
          <a:lstStyle/>
          <a:p>
            <a:pPr algn="l"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Présentez votre business model : Comment vous rémunérez-vous ?</a:t>
            </a:r>
          </a:p>
          <a:p>
            <a:pPr algn="l"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Volume d’affaires, CA, marge etc.</a:t>
            </a:r>
          </a:p>
        </p:txBody>
      </p:sp>
      <p:sp>
        <p:nvSpPr>
          <p:cNvPr id="235" name="Shape 235"/>
          <p:cNvSpPr/>
          <p:nvPr/>
        </p:nvSpPr>
        <p:spPr>
          <a:xfrm>
            <a:off x="958748" y="3809999"/>
            <a:ext cx="597104" cy="337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28600" indent="-228600">
              <a:buSzPct val="100000"/>
              <a:buChar char="•"/>
            </a:pPr>
            <a:endParaRPr/>
          </a:p>
          <a:p>
            <a:pPr marL="228600" indent="-228600">
              <a:buSzPct val="100000"/>
              <a:buChar char="•"/>
            </a:pPr>
            <a:r>
              <a:t> </a:t>
            </a:r>
          </a:p>
          <a:p>
            <a:pPr marL="228600" indent="-228600">
              <a:buSzPct val="100000"/>
              <a:buChar char="•"/>
            </a:pPr>
            <a:r>
              <a:t> </a:t>
            </a:r>
          </a:p>
          <a:p>
            <a:pPr marL="228600" indent="-228600">
              <a:buSzPct val="100000"/>
              <a:buChar char="•"/>
            </a:pPr>
            <a:r>
              <a:t> </a:t>
            </a:r>
          </a:p>
          <a:p>
            <a:pPr marL="228600" indent="-228600">
              <a:buSzPct val="100000"/>
              <a:buChar char="•"/>
            </a:pPr>
            <a:r>
              <a:t> </a:t>
            </a:r>
          </a:p>
          <a:p>
            <a:pPr marL="228600" indent="-228600">
              <a:buSzPct val="100000"/>
              <a:buChar char="•"/>
            </a:pPr>
            <a:r>
              <a:t> </a:t>
            </a:r>
          </a:p>
        </p:txBody>
      </p:sp>
      <p:pic>
        <p:nvPicPr>
          <p:cNvPr id="236" name="Logo carré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7787" y="256116"/>
            <a:ext cx="1046164" cy="1046164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Shape 237"/>
          <p:cNvSpPr/>
          <p:nvPr/>
        </p:nvSpPr>
        <p:spPr>
          <a:xfrm>
            <a:off x="1285371" y="8751998"/>
            <a:ext cx="11834813" cy="1046163"/>
          </a:xfrm>
          <a:prstGeom prst="rect">
            <a:avLst/>
          </a:prstGeom>
          <a:solidFill>
            <a:srgbClr val="0A1F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8" name="Shape 238"/>
          <p:cNvSpPr/>
          <p:nvPr/>
        </p:nvSpPr>
        <p:spPr>
          <a:xfrm>
            <a:off x="-8467" y="-8467"/>
            <a:ext cx="1289778" cy="9770534"/>
          </a:xfrm>
          <a:prstGeom prst="rect">
            <a:avLst/>
          </a:prstGeom>
          <a:solidFill>
            <a:srgbClr val="D7B37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9" name="Shape 239"/>
          <p:cNvSpPr/>
          <p:nvPr/>
        </p:nvSpPr>
        <p:spPr>
          <a:xfrm>
            <a:off x="2108480" y="3617947"/>
            <a:ext cx="596951" cy="322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28600" indent="-228600">
              <a:buSzPct val="100000"/>
              <a:buChar char="•"/>
              <a:defRPr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/>
          </a:p>
          <a:p>
            <a:pPr marL="228600" indent="-228600">
              <a:buSzPct val="100000"/>
              <a:buChar char="•"/>
              <a:defRPr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> </a:t>
            </a:r>
          </a:p>
          <a:p>
            <a:pPr marL="228600" indent="-228600">
              <a:buSzPct val="100000"/>
              <a:buChar char="•"/>
              <a:defRPr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> </a:t>
            </a:r>
          </a:p>
          <a:p>
            <a:pPr marL="228600" indent="-228600">
              <a:buSzPct val="100000"/>
              <a:buChar char="•"/>
              <a:defRPr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> </a:t>
            </a:r>
          </a:p>
          <a:p>
            <a:pPr marL="228600" indent="-228600">
              <a:buSzPct val="100000"/>
              <a:buChar char="•"/>
              <a:defRPr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> </a:t>
            </a:r>
          </a:p>
          <a:p>
            <a:pPr marL="228600" indent="-228600">
              <a:buSzPct val="100000"/>
              <a:buChar char="•"/>
              <a:defRPr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ctrTitle"/>
          </p:nvPr>
        </p:nvSpPr>
        <p:spPr>
          <a:xfrm>
            <a:off x="1557413" y="379997"/>
            <a:ext cx="10734177" cy="798402"/>
          </a:xfrm>
          <a:prstGeom prst="rect">
            <a:avLst/>
          </a:prstGeom>
        </p:spPr>
        <p:txBody>
          <a:bodyPr anchor="t"/>
          <a:lstStyle>
            <a:lvl1pPr algn="l">
              <a:defRPr sz="4000">
                <a:solidFill>
                  <a:srgbClr val="0C1031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Nom entreprise I Pipeline</a:t>
            </a:r>
          </a:p>
        </p:txBody>
      </p:sp>
      <p:sp>
        <p:nvSpPr>
          <p:cNvPr id="242" name="Shape 242"/>
          <p:cNvSpPr>
            <a:spLocks noGrp="1"/>
          </p:cNvSpPr>
          <p:nvPr>
            <p:ph type="subTitle" sz="quarter" idx="1"/>
          </p:nvPr>
        </p:nvSpPr>
        <p:spPr>
          <a:xfrm>
            <a:off x="1619601" y="1407785"/>
            <a:ext cx="11166353" cy="1598546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Détaillez votre pipeline à date : nombre de cibles identifiées, nombre de prospects contactés, nombre de contrats signés etc.</a:t>
            </a:r>
          </a:p>
        </p:txBody>
      </p:sp>
      <p:sp>
        <p:nvSpPr>
          <p:cNvPr id="243" name="Shape 243"/>
          <p:cNvSpPr/>
          <p:nvPr/>
        </p:nvSpPr>
        <p:spPr>
          <a:xfrm>
            <a:off x="1629440" y="3809999"/>
            <a:ext cx="597104" cy="337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28600" indent="-228600">
              <a:buSzPct val="100000"/>
              <a:buChar char="•"/>
            </a:pPr>
            <a:endParaRPr dirty="0"/>
          </a:p>
          <a:p>
            <a:pPr marL="228600" indent="-228600">
              <a:buSzPct val="100000"/>
              <a:buChar char="•"/>
            </a:pPr>
            <a:r>
              <a:rPr dirty="0"/>
              <a:t> </a:t>
            </a:r>
          </a:p>
          <a:p>
            <a:pPr marL="228600" indent="-228600">
              <a:buSzPct val="100000"/>
              <a:buChar char="•"/>
            </a:pPr>
            <a:r>
              <a:rPr dirty="0"/>
              <a:t> </a:t>
            </a:r>
          </a:p>
          <a:p>
            <a:pPr marL="228600" indent="-228600">
              <a:buSzPct val="100000"/>
              <a:buChar char="•"/>
            </a:pPr>
            <a:r>
              <a:rPr dirty="0"/>
              <a:t> </a:t>
            </a:r>
          </a:p>
          <a:p>
            <a:pPr marL="228600" indent="-228600">
              <a:buSzPct val="100000"/>
              <a:buChar char="•"/>
            </a:pPr>
            <a:r>
              <a:rPr dirty="0"/>
              <a:t> </a:t>
            </a:r>
          </a:p>
          <a:p>
            <a:pPr marL="228600" indent="-228600">
              <a:buSzPct val="100000"/>
              <a:buChar char="•"/>
            </a:pPr>
            <a:r>
              <a:rPr dirty="0"/>
              <a:t> </a:t>
            </a:r>
          </a:p>
        </p:txBody>
      </p:sp>
      <p:pic>
        <p:nvPicPr>
          <p:cNvPr id="244" name="Logo carré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7787" y="256116"/>
            <a:ext cx="1046164" cy="1046164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Shape 245"/>
          <p:cNvSpPr/>
          <p:nvPr/>
        </p:nvSpPr>
        <p:spPr>
          <a:xfrm>
            <a:off x="1285371" y="8751998"/>
            <a:ext cx="11834813" cy="1046163"/>
          </a:xfrm>
          <a:prstGeom prst="rect">
            <a:avLst/>
          </a:prstGeom>
          <a:solidFill>
            <a:srgbClr val="0A1F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6" name="Shape 246"/>
          <p:cNvSpPr/>
          <p:nvPr/>
        </p:nvSpPr>
        <p:spPr>
          <a:xfrm>
            <a:off x="-8467" y="-8467"/>
            <a:ext cx="1289778" cy="9770534"/>
          </a:xfrm>
          <a:prstGeom prst="rect">
            <a:avLst/>
          </a:prstGeom>
          <a:solidFill>
            <a:srgbClr val="D7B37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Logo carré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7787" y="256116"/>
            <a:ext cx="1046164" cy="1046164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Shape 249"/>
          <p:cNvSpPr/>
          <p:nvPr/>
        </p:nvSpPr>
        <p:spPr>
          <a:xfrm>
            <a:off x="1198482" y="8732837"/>
            <a:ext cx="11834813" cy="1046163"/>
          </a:xfrm>
          <a:prstGeom prst="rect">
            <a:avLst/>
          </a:prstGeom>
          <a:solidFill>
            <a:srgbClr val="0A1F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-8467" y="-8467"/>
            <a:ext cx="1289778" cy="9770534"/>
          </a:xfrm>
          <a:prstGeom prst="rect">
            <a:avLst/>
          </a:prstGeom>
          <a:solidFill>
            <a:srgbClr val="D7B37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1499931" y="379997"/>
            <a:ext cx="10734176" cy="798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>
              <a:defRPr sz="4000">
                <a:solidFill>
                  <a:srgbClr val="0C1031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Nom entreprise I Genèse du projet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subTitle" sz="quarter" idx="1"/>
          </p:nvPr>
        </p:nvSpPr>
        <p:spPr>
          <a:xfrm>
            <a:off x="1634618" y="3970875"/>
            <a:ext cx="10464801" cy="1130301"/>
          </a:xfrm>
          <a:prstGeom prst="rect">
            <a:avLst/>
          </a:prstGeom>
        </p:spPr>
        <p:txBody>
          <a:bodyPr/>
          <a:lstStyle>
            <a:lvl1pPr>
              <a:defRPr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Présentez votre équipe : rôles, background, implication financière</a:t>
            </a:r>
          </a:p>
        </p:txBody>
      </p:sp>
      <p:sp>
        <p:nvSpPr>
          <p:cNvPr id="254" name="Shape 254"/>
          <p:cNvSpPr/>
          <p:nvPr/>
        </p:nvSpPr>
        <p:spPr>
          <a:xfrm>
            <a:off x="2921224" y="1932614"/>
            <a:ext cx="1758217" cy="1714501"/>
          </a:xfrm>
          <a:prstGeom prst="rect">
            <a:avLst/>
          </a:prstGeom>
          <a:ln w="25400">
            <a:solidFill>
              <a:srgbClr val="0C103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endParaRPr/>
          </a:p>
          <a:p>
            <a:pPr>
              <a:defRPr sz="2200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Photo fondateur 1 </a:t>
            </a:r>
          </a:p>
        </p:txBody>
      </p:sp>
      <p:sp>
        <p:nvSpPr>
          <p:cNvPr id="255" name="Shape 255"/>
          <p:cNvSpPr/>
          <p:nvPr/>
        </p:nvSpPr>
        <p:spPr>
          <a:xfrm>
            <a:off x="1763289" y="4788358"/>
            <a:ext cx="325273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200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5 lignes sur le parcours/rôle</a:t>
            </a:r>
          </a:p>
        </p:txBody>
      </p:sp>
      <p:sp>
        <p:nvSpPr>
          <p:cNvPr id="256" name="Shape 256"/>
          <p:cNvSpPr/>
          <p:nvPr/>
        </p:nvSpPr>
        <p:spPr>
          <a:xfrm>
            <a:off x="6332053" y="1932614"/>
            <a:ext cx="1758217" cy="1714501"/>
          </a:xfrm>
          <a:prstGeom prst="rect">
            <a:avLst/>
          </a:prstGeom>
          <a:ln w="25400">
            <a:solidFill>
              <a:srgbClr val="0C103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endParaRPr/>
          </a:p>
          <a:p>
            <a:pPr>
              <a:defRPr sz="2200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Photo fondateur 2 </a:t>
            </a:r>
          </a:p>
        </p:txBody>
      </p:sp>
      <p:sp>
        <p:nvSpPr>
          <p:cNvPr id="257" name="Shape 257"/>
          <p:cNvSpPr/>
          <p:nvPr/>
        </p:nvSpPr>
        <p:spPr>
          <a:xfrm>
            <a:off x="9742882" y="1932614"/>
            <a:ext cx="1758217" cy="1714501"/>
          </a:xfrm>
          <a:prstGeom prst="rect">
            <a:avLst/>
          </a:prstGeom>
          <a:ln w="25400">
            <a:solidFill>
              <a:srgbClr val="0C103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endParaRPr/>
          </a:p>
          <a:p>
            <a:pPr>
              <a:defRPr sz="2200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Photo fondateur 3 </a:t>
            </a:r>
          </a:p>
        </p:txBody>
      </p:sp>
      <p:sp>
        <p:nvSpPr>
          <p:cNvPr id="258" name="Shape 258"/>
          <p:cNvSpPr/>
          <p:nvPr/>
        </p:nvSpPr>
        <p:spPr>
          <a:xfrm>
            <a:off x="3312002" y="5646091"/>
            <a:ext cx="806763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800"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Implication financière de l’équipe + Table de capitalisation</a:t>
            </a:r>
          </a:p>
        </p:txBody>
      </p:sp>
      <p:pic>
        <p:nvPicPr>
          <p:cNvPr id="259" name="Logo carré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7787" y="256116"/>
            <a:ext cx="1046164" cy="1046164"/>
          </a:xfrm>
          <a:prstGeom prst="rect">
            <a:avLst/>
          </a:prstGeom>
          <a:ln w="12700">
            <a:miter lim="400000"/>
          </a:ln>
        </p:spPr>
      </p:pic>
      <p:sp>
        <p:nvSpPr>
          <p:cNvPr id="260" name="Shape 260"/>
          <p:cNvSpPr/>
          <p:nvPr/>
        </p:nvSpPr>
        <p:spPr>
          <a:xfrm>
            <a:off x="1198482" y="8732837"/>
            <a:ext cx="11834813" cy="1046163"/>
          </a:xfrm>
          <a:prstGeom prst="rect">
            <a:avLst/>
          </a:prstGeom>
          <a:solidFill>
            <a:srgbClr val="0A1F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endParaRPr/>
          </a:p>
        </p:txBody>
      </p:sp>
      <p:sp>
        <p:nvSpPr>
          <p:cNvPr id="261" name="Shape 261"/>
          <p:cNvSpPr/>
          <p:nvPr/>
        </p:nvSpPr>
        <p:spPr>
          <a:xfrm>
            <a:off x="-8467" y="-8467"/>
            <a:ext cx="1289778" cy="9770534"/>
          </a:xfrm>
          <a:prstGeom prst="rect">
            <a:avLst/>
          </a:prstGeom>
          <a:solidFill>
            <a:srgbClr val="D7B37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2" name="Shape 262"/>
          <p:cNvSpPr/>
          <p:nvPr/>
        </p:nvSpPr>
        <p:spPr>
          <a:xfrm>
            <a:off x="1499931" y="379997"/>
            <a:ext cx="10734176" cy="798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>
              <a:defRPr sz="4000">
                <a:solidFill>
                  <a:srgbClr val="0C1031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Nom entreprise I L’équipe</a:t>
            </a:r>
          </a:p>
        </p:txBody>
      </p:sp>
      <p:graphicFrame>
        <p:nvGraphicFramePr>
          <p:cNvPr id="263" name="Table 263"/>
          <p:cNvGraphicFramePr/>
          <p:nvPr/>
        </p:nvGraphicFramePr>
        <p:xfrm>
          <a:off x="3914019" y="6599075"/>
          <a:ext cx="6403738" cy="1415832"/>
        </p:xfrm>
        <a:graphic>
          <a:graphicData uri="http://schemas.openxmlformats.org/drawingml/2006/table">
            <a:tbl>
              <a:tblPr firstRow="1" firstCol="1">
                <a:tableStyleId>{33BA23B1-9221-436E-865A-0063620EA4FD}</a:tableStyleId>
              </a:tblPr>
              <a:tblGrid>
                <a:gridCol w="2140872"/>
                <a:gridCol w="2219573"/>
                <a:gridCol w="2043293"/>
              </a:tblGrid>
              <a:tr h="707916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rgbClr val="FFFFFF"/>
                          </a:solidFill>
                          <a:sym typeface="Helvetica"/>
                        </a:rPr>
                        <a:t>Nom Fondateur 1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rgbClr val="FFFFFF"/>
                          </a:solidFill>
                          <a:sym typeface="Helvetica"/>
                        </a:rPr>
                        <a:t>Nom Fondateur 2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rgbClr val="FFFFFF"/>
                          </a:solidFill>
                          <a:sym typeface="Helvetica"/>
                        </a:rPr>
                        <a:t>Nom Fondateur 3</a:t>
                      </a:r>
                    </a:p>
                  </a:txBody>
                  <a:tcPr marL="50800" marR="50800" marT="50800" marB="50800" anchor="ctr" horzOverflow="overflow"/>
                </a:tc>
              </a:tr>
              <a:tr h="707916">
                <a:tc>
                  <a:txBody>
                    <a:bodyPr/>
                    <a:lstStyle/>
                    <a:p>
                      <a:pPr defTabSz="914400">
                        <a:defRPr sz="2600"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  <p:sp>
        <p:nvSpPr>
          <p:cNvPr id="264" name="Shape 264"/>
          <p:cNvSpPr/>
          <p:nvPr/>
        </p:nvSpPr>
        <p:spPr>
          <a:xfrm>
            <a:off x="5719451" y="4788358"/>
            <a:ext cx="325273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200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5 lignes sur le parcours/rôle</a:t>
            </a:r>
          </a:p>
        </p:txBody>
      </p:sp>
      <p:sp>
        <p:nvSpPr>
          <p:cNvPr id="265" name="Shape 265"/>
          <p:cNvSpPr/>
          <p:nvPr/>
        </p:nvSpPr>
        <p:spPr>
          <a:xfrm>
            <a:off x="9215750" y="4788358"/>
            <a:ext cx="325273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200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5 lignes sur le parcours/rôle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/>
          </p:cNvSpPr>
          <p:nvPr>
            <p:ph type="ctrTitle"/>
          </p:nvPr>
        </p:nvSpPr>
        <p:spPr>
          <a:xfrm>
            <a:off x="1461609" y="379997"/>
            <a:ext cx="7451222" cy="798402"/>
          </a:xfrm>
          <a:prstGeom prst="rect">
            <a:avLst/>
          </a:prstGeom>
        </p:spPr>
        <p:txBody>
          <a:bodyPr anchor="t"/>
          <a:lstStyle>
            <a:lvl1pPr algn="l" defTabSz="537463">
              <a:defRPr sz="3680">
                <a:solidFill>
                  <a:srgbClr val="0C1031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Nom entreprise I Plan de développement</a:t>
            </a:r>
          </a:p>
        </p:txBody>
      </p:sp>
      <p:sp>
        <p:nvSpPr>
          <p:cNvPr id="268" name="Shape 268"/>
          <p:cNvSpPr>
            <a:spLocks noGrp="1"/>
          </p:cNvSpPr>
          <p:nvPr>
            <p:ph type="subTitle" sz="half" idx="1"/>
          </p:nvPr>
        </p:nvSpPr>
        <p:spPr>
          <a:xfrm>
            <a:off x="1564892" y="1658522"/>
            <a:ext cx="10716288" cy="2490053"/>
          </a:xfrm>
          <a:prstGeom prst="rect">
            <a:avLst/>
          </a:prstGeom>
        </p:spPr>
        <p:txBody>
          <a:bodyPr/>
          <a:lstStyle/>
          <a:p>
            <a:pPr algn="l"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Quel sera le visage de votre entreprise d’ici 5 ans ? </a:t>
            </a:r>
          </a:p>
          <a:p>
            <a:pPr algn="l"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Quel sera l’organigramme post levée de fonds ? </a:t>
            </a:r>
          </a:p>
          <a:p>
            <a:pPr algn="l"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Quelle est votre roadmap ? </a:t>
            </a:r>
          </a:p>
          <a:p>
            <a:pPr algn="l"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Quelle vision avez-vous de votre entreprise sur le moyen terme ?</a:t>
            </a:r>
          </a:p>
        </p:txBody>
      </p:sp>
      <p:sp>
        <p:nvSpPr>
          <p:cNvPr id="269" name="Shape 269"/>
          <p:cNvSpPr/>
          <p:nvPr/>
        </p:nvSpPr>
        <p:spPr>
          <a:xfrm>
            <a:off x="2307811" y="4628698"/>
            <a:ext cx="9789933" cy="67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>
              <a:defRPr sz="3000"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Quelles sont les 3 bonnes raisons d’investir sur votre projet  ? </a:t>
            </a:r>
          </a:p>
        </p:txBody>
      </p:sp>
      <p:pic>
        <p:nvPicPr>
          <p:cNvPr id="270" name="Logo carré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7787" y="256116"/>
            <a:ext cx="1046164" cy="1046164"/>
          </a:xfrm>
          <a:prstGeom prst="rect">
            <a:avLst/>
          </a:prstGeom>
          <a:ln w="12700">
            <a:miter lim="400000"/>
          </a:ln>
        </p:spPr>
      </p:pic>
      <p:sp>
        <p:nvSpPr>
          <p:cNvPr id="271" name="Shape 271"/>
          <p:cNvSpPr/>
          <p:nvPr/>
        </p:nvSpPr>
        <p:spPr>
          <a:xfrm>
            <a:off x="1285371" y="8751998"/>
            <a:ext cx="11834813" cy="1046163"/>
          </a:xfrm>
          <a:prstGeom prst="rect">
            <a:avLst/>
          </a:prstGeom>
          <a:solidFill>
            <a:srgbClr val="0A1F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2" name="Shape 272"/>
          <p:cNvSpPr/>
          <p:nvPr/>
        </p:nvSpPr>
        <p:spPr>
          <a:xfrm>
            <a:off x="-8467" y="-8467"/>
            <a:ext cx="1289778" cy="9770534"/>
          </a:xfrm>
          <a:prstGeom prst="rect">
            <a:avLst/>
          </a:prstGeom>
          <a:solidFill>
            <a:srgbClr val="D7B37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3" name="Shape 273"/>
          <p:cNvSpPr/>
          <p:nvPr/>
        </p:nvSpPr>
        <p:spPr>
          <a:xfrm>
            <a:off x="2307811" y="5648099"/>
            <a:ext cx="9789933" cy="67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>
              <a:defRPr sz="3000"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Quelles sont vos stratégies de sortie ?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/>
        </p:nvSpPr>
        <p:spPr>
          <a:xfrm>
            <a:off x="3107456" y="5401880"/>
            <a:ext cx="8190643" cy="129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92500"/>
          </a:bodyPr>
          <a:lstStyle>
            <a:lvl1pPr defTabSz="461518">
              <a:defRPr sz="6320" i="1">
                <a:solidFill>
                  <a:srgbClr val="0C1031"/>
                </a:solidFill>
                <a:latin typeface="Adobe Garamond Pro Bold"/>
                <a:ea typeface="Adobe Garamond Pro Bold"/>
                <a:cs typeface="Adobe Garamond Pro Bold"/>
                <a:sym typeface="Adobe Garamond Pro Bold"/>
              </a:defRPr>
            </a:lvl1pPr>
          </a:lstStyle>
          <a:p>
            <a:r>
              <a:t>Vous avez des questions ?</a:t>
            </a:r>
          </a:p>
        </p:txBody>
      </p:sp>
      <p:pic>
        <p:nvPicPr>
          <p:cNvPr id="276" name="Logo carré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7787" y="256116"/>
            <a:ext cx="1046164" cy="1046164"/>
          </a:xfrm>
          <a:prstGeom prst="rect">
            <a:avLst/>
          </a:prstGeom>
          <a:ln w="12700">
            <a:miter lim="400000"/>
          </a:ln>
        </p:spPr>
      </p:pic>
      <p:sp>
        <p:nvSpPr>
          <p:cNvPr id="277" name="Shape 277"/>
          <p:cNvSpPr/>
          <p:nvPr/>
        </p:nvSpPr>
        <p:spPr>
          <a:xfrm>
            <a:off x="1285371" y="8751998"/>
            <a:ext cx="11834813" cy="1046163"/>
          </a:xfrm>
          <a:prstGeom prst="rect">
            <a:avLst/>
          </a:prstGeom>
          <a:solidFill>
            <a:srgbClr val="0A1F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8" name="Shape 278"/>
          <p:cNvSpPr/>
          <p:nvPr/>
        </p:nvSpPr>
        <p:spPr>
          <a:xfrm>
            <a:off x="-8467" y="-8467"/>
            <a:ext cx="1289778" cy="9770534"/>
          </a:xfrm>
          <a:prstGeom prst="rect">
            <a:avLst/>
          </a:prstGeom>
          <a:solidFill>
            <a:srgbClr val="D7B37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9" name="Shape 279"/>
          <p:cNvSpPr/>
          <p:nvPr/>
        </p:nvSpPr>
        <p:spPr>
          <a:xfrm>
            <a:off x="2547260" y="2810613"/>
            <a:ext cx="9311036" cy="1844676"/>
          </a:xfrm>
          <a:prstGeom prst="rect">
            <a:avLst/>
          </a:prstGeom>
          <a:ln w="25400">
            <a:solidFill>
              <a:srgbClr val="0C103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defTabSz="549148">
              <a:defRPr sz="7801"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Merci de votre attention</a:t>
            </a:r>
          </a:p>
        </p:txBody>
      </p:sp>
      <p:sp>
        <p:nvSpPr>
          <p:cNvPr id="280" name="Shape 280"/>
          <p:cNvSpPr/>
          <p:nvPr/>
        </p:nvSpPr>
        <p:spPr>
          <a:xfrm>
            <a:off x="2518371" y="1898219"/>
            <a:ext cx="3102767" cy="921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defTabSz="479044">
              <a:defRPr sz="4100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Nom Entreprise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ctrTitle"/>
          </p:nvPr>
        </p:nvSpPr>
        <p:spPr>
          <a:xfrm>
            <a:off x="1576574" y="277874"/>
            <a:ext cx="6645348" cy="800602"/>
          </a:xfrm>
          <a:prstGeom prst="rect">
            <a:avLst/>
          </a:prstGeom>
        </p:spPr>
        <p:txBody>
          <a:bodyPr anchor="t"/>
          <a:lstStyle>
            <a:lvl1pPr algn="l">
              <a:defRPr sz="4000">
                <a:solidFill>
                  <a:srgbClr val="0C1031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Nom Entreprise I Problème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ubTitle" sz="quarter" idx="1"/>
          </p:nvPr>
        </p:nvSpPr>
        <p:spPr>
          <a:xfrm>
            <a:off x="1576574" y="3132268"/>
            <a:ext cx="10464801" cy="1130301"/>
          </a:xfrm>
          <a:prstGeom prst="rect">
            <a:avLst/>
          </a:prstGeom>
        </p:spPr>
        <p:txBody>
          <a:bodyPr/>
          <a:lstStyle/>
          <a:p>
            <a:pPr algn="l" defTabSz="414781">
              <a:defRPr sz="2272"/>
            </a:pPr>
            <a:r>
              <a:t>Exposition du problème en une phrase : </a:t>
            </a:r>
          </a:p>
          <a:p>
            <a:pPr algn="l" defTabSz="414781">
              <a:defRPr sz="2272"/>
            </a:pPr>
            <a:r>
              <a:t>À quel problème répondez-vous ?</a:t>
            </a:r>
          </a:p>
        </p:txBody>
      </p:sp>
      <p:sp>
        <p:nvSpPr>
          <p:cNvPr id="129" name="Shape 129"/>
          <p:cNvSpPr/>
          <p:nvPr/>
        </p:nvSpPr>
        <p:spPr>
          <a:xfrm>
            <a:off x="1570086" y="6316361"/>
            <a:ext cx="9417497" cy="2136875"/>
          </a:xfrm>
          <a:prstGeom prst="rect">
            <a:avLst/>
          </a:prstGeom>
          <a:ln w="25400">
            <a:solidFill>
              <a:srgbClr val="0C103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>
              <a:defRPr sz="3200"/>
            </a:lvl1pPr>
          </a:lstStyle>
          <a:p>
            <a:r>
              <a:t> + Ajouter un ou deux visuel(s)</a:t>
            </a:r>
          </a:p>
        </p:txBody>
      </p:sp>
      <p:pic>
        <p:nvPicPr>
          <p:cNvPr id="130" name="Logo carré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7787" y="256116"/>
            <a:ext cx="1046164" cy="1046164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/>
          <p:nvPr/>
        </p:nvSpPr>
        <p:spPr>
          <a:xfrm>
            <a:off x="-8467" y="-8467"/>
            <a:ext cx="1289778" cy="9770534"/>
          </a:xfrm>
          <a:prstGeom prst="rect">
            <a:avLst/>
          </a:prstGeom>
          <a:solidFill>
            <a:srgbClr val="D7B37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1285371" y="8751998"/>
            <a:ext cx="11834813" cy="1046163"/>
          </a:xfrm>
          <a:prstGeom prst="rect">
            <a:avLst/>
          </a:prstGeom>
          <a:solidFill>
            <a:srgbClr val="0A1F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ctrTitle"/>
          </p:nvPr>
        </p:nvSpPr>
        <p:spPr>
          <a:xfrm>
            <a:off x="1538252" y="390648"/>
            <a:ext cx="5883919" cy="777100"/>
          </a:xfrm>
          <a:prstGeom prst="rect">
            <a:avLst/>
          </a:prstGeom>
        </p:spPr>
        <p:txBody>
          <a:bodyPr anchor="t"/>
          <a:lstStyle>
            <a:lvl1pPr algn="l">
              <a:defRPr sz="4000">
                <a:solidFill>
                  <a:srgbClr val="0C1031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Nom Entreprise I Solution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ubTitle" sz="quarter" idx="1"/>
          </p:nvPr>
        </p:nvSpPr>
        <p:spPr>
          <a:xfrm>
            <a:off x="1595735" y="1599394"/>
            <a:ext cx="10464801" cy="1130301"/>
          </a:xfrm>
          <a:prstGeom prst="rect">
            <a:avLst/>
          </a:prstGeom>
        </p:spPr>
        <p:txBody>
          <a:bodyPr/>
          <a:lstStyle>
            <a:lvl1pPr algn="l" defTabSz="414781">
              <a:defRPr sz="2272"/>
            </a:lvl1pPr>
          </a:lstStyle>
          <a:p>
            <a:r>
              <a:t>Présentez votre solution, apportez ici la proposition de valeur de votre entreprise et présentez votre concept.</a:t>
            </a:r>
          </a:p>
        </p:txBody>
      </p:sp>
      <p:sp>
        <p:nvSpPr>
          <p:cNvPr id="136" name="Shape 136"/>
          <p:cNvSpPr/>
          <p:nvPr/>
        </p:nvSpPr>
        <p:spPr>
          <a:xfrm>
            <a:off x="2494029" y="6286083"/>
            <a:ext cx="9417497" cy="2136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defRPr sz="3200"/>
            </a:lvl1pPr>
          </a:lstStyle>
          <a:p>
            <a:r>
              <a:t> + Ajouter un ou deux visuel(s) d’illustration</a:t>
            </a:r>
          </a:p>
        </p:txBody>
      </p:sp>
      <p:pic>
        <p:nvPicPr>
          <p:cNvPr id="137" name="Logo carré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7787" y="256116"/>
            <a:ext cx="1046164" cy="1046164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Shape 138"/>
          <p:cNvSpPr/>
          <p:nvPr/>
        </p:nvSpPr>
        <p:spPr>
          <a:xfrm>
            <a:off x="1285371" y="8751998"/>
            <a:ext cx="11834813" cy="1046163"/>
          </a:xfrm>
          <a:prstGeom prst="rect">
            <a:avLst/>
          </a:prstGeom>
          <a:solidFill>
            <a:srgbClr val="0A1F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-8467" y="-8467"/>
            <a:ext cx="1289778" cy="9770534"/>
          </a:xfrm>
          <a:prstGeom prst="rect">
            <a:avLst/>
          </a:prstGeom>
          <a:solidFill>
            <a:srgbClr val="D7B37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ctrTitle"/>
          </p:nvPr>
        </p:nvSpPr>
        <p:spPr>
          <a:xfrm>
            <a:off x="1519091" y="341047"/>
            <a:ext cx="6060035" cy="876301"/>
          </a:xfrm>
          <a:prstGeom prst="rect">
            <a:avLst/>
          </a:prstGeom>
        </p:spPr>
        <p:txBody>
          <a:bodyPr anchor="t"/>
          <a:lstStyle>
            <a:lvl1pPr algn="l">
              <a:defRPr sz="4000">
                <a:solidFill>
                  <a:srgbClr val="0C1031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Nom Entreprise I Actifs</a:t>
            </a:r>
          </a:p>
        </p:txBody>
      </p:sp>
      <p:sp>
        <p:nvSpPr>
          <p:cNvPr id="142" name="Shape 142"/>
          <p:cNvSpPr>
            <a:spLocks noGrp="1"/>
          </p:cNvSpPr>
          <p:nvPr>
            <p:ph type="subTitle" sz="quarter" idx="1"/>
          </p:nvPr>
        </p:nvSpPr>
        <p:spPr>
          <a:xfrm>
            <a:off x="1970377" y="4943590"/>
            <a:ext cx="10464801" cy="1130301"/>
          </a:xfrm>
          <a:prstGeom prst="rect">
            <a:avLst/>
          </a:prstGeom>
        </p:spPr>
        <p:txBody>
          <a:bodyPr/>
          <a:lstStyle>
            <a:lvl1pPr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Présentez ici les milestones de votre entreprise</a:t>
            </a:r>
          </a:p>
        </p:txBody>
      </p:sp>
      <p:sp>
        <p:nvSpPr>
          <p:cNvPr id="143" name="Shape 143"/>
          <p:cNvSpPr/>
          <p:nvPr/>
        </p:nvSpPr>
        <p:spPr>
          <a:xfrm>
            <a:off x="3055310" y="7589026"/>
            <a:ext cx="8294936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>
              <a:defRPr sz="3200"/>
            </a:lvl1pPr>
          </a:lstStyle>
          <a:p>
            <a:r>
              <a:t> + Ajouter un ou deux visuels </a:t>
            </a:r>
          </a:p>
        </p:txBody>
      </p:sp>
      <p:sp>
        <p:nvSpPr>
          <p:cNvPr id="144" name="Shape 144"/>
          <p:cNvSpPr/>
          <p:nvPr/>
        </p:nvSpPr>
        <p:spPr>
          <a:xfrm>
            <a:off x="3760849" y="2445469"/>
            <a:ext cx="1270001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rgbClr val="E1BF84"/>
          </a:solid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E1BF84"/>
                </a:solidFill>
              </a:defRPr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7593297" y="2445469"/>
            <a:ext cx="1270001" cy="1270001"/>
          </a:xfrm>
          <a:prstGeom prst="rightArrow">
            <a:avLst>
              <a:gd name="adj1" fmla="val 32000"/>
              <a:gd name="adj2" fmla="val 64000"/>
            </a:avLst>
          </a:prstGeom>
          <a:blipFill>
            <a:blip r:embed="rId2"/>
          </a:blip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1515702" y="2445469"/>
            <a:ext cx="2687912" cy="1447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defTabSz="508254">
              <a:defRPr sz="2175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Date clé </a:t>
            </a:r>
          </a:p>
          <a:p>
            <a:pPr defTabSz="508254">
              <a:defRPr sz="2175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exemple : </a:t>
            </a:r>
          </a:p>
          <a:p>
            <a:pPr defTabSz="508254">
              <a:defRPr sz="2175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2012 </a:t>
            </a:r>
          </a:p>
          <a:p>
            <a:pPr defTabSz="508254">
              <a:defRPr sz="2175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sortie du site internet</a:t>
            </a:r>
          </a:p>
        </p:txBody>
      </p:sp>
      <p:sp>
        <p:nvSpPr>
          <p:cNvPr id="147" name="Shape 147"/>
          <p:cNvSpPr/>
          <p:nvPr/>
        </p:nvSpPr>
        <p:spPr>
          <a:xfrm>
            <a:off x="5212692" y="2445469"/>
            <a:ext cx="2545409" cy="1687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lnSpcReduction="10000"/>
          </a:bodyPr>
          <a:lstStyle/>
          <a:p>
            <a:pPr defTabSz="473201">
              <a:defRPr sz="2106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Date clé </a:t>
            </a:r>
          </a:p>
          <a:p>
            <a:pPr defTabSz="473201">
              <a:defRPr sz="2106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exemple : </a:t>
            </a:r>
          </a:p>
          <a:p>
            <a:pPr defTabSz="473201">
              <a:defRPr sz="2106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2014</a:t>
            </a:r>
          </a:p>
          <a:p>
            <a:pPr defTabSz="473201">
              <a:defRPr sz="2106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recrutements de 3 collaborateurs</a:t>
            </a:r>
          </a:p>
        </p:txBody>
      </p:sp>
      <p:sp>
        <p:nvSpPr>
          <p:cNvPr id="148" name="Shape 148"/>
          <p:cNvSpPr/>
          <p:nvPr/>
        </p:nvSpPr>
        <p:spPr>
          <a:xfrm>
            <a:off x="9141035" y="2445469"/>
            <a:ext cx="2348063" cy="1545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defTabSz="502412">
              <a:defRPr sz="2236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Date clé </a:t>
            </a:r>
          </a:p>
          <a:p>
            <a:pPr defTabSz="502412">
              <a:defRPr sz="2236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exemple :</a:t>
            </a:r>
          </a:p>
          <a:p>
            <a:pPr defTabSz="502412">
              <a:defRPr sz="2236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2016 industrialisation du produit</a:t>
            </a:r>
          </a:p>
        </p:txBody>
      </p:sp>
      <p:pic>
        <p:nvPicPr>
          <p:cNvPr id="149" name="Logo carré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617787" y="256116"/>
            <a:ext cx="1046164" cy="1046164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Shape 150"/>
          <p:cNvSpPr/>
          <p:nvPr/>
        </p:nvSpPr>
        <p:spPr>
          <a:xfrm>
            <a:off x="1285371" y="8751998"/>
            <a:ext cx="11834813" cy="1046163"/>
          </a:xfrm>
          <a:prstGeom prst="rect">
            <a:avLst/>
          </a:prstGeom>
          <a:solidFill>
            <a:srgbClr val="0A1F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-8467" y="-8467"/>
            <a:ext cx="1289778" cy="9770534"/>
          </a:xfrm>
          <a:prstGeom prst="rect">
            <a:avLst/>
          </a:prstGeom>
          <a:solidFill>
            <a:srgbClr val="D7B37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subTitle" sz="quarter" idx="1"/>
          </p:nvPr>
        </p:nvSpPr>
        <p:spPr>
          <a:xfrm>
            <a:off x="1538252" y="1341259"/>
            <a:ext cx="9928295" cy="660400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Présentez ici les key metrics pertinents de votre entreprise.</a:t>
            </a:r>
          </a:p>
        </p:txBody>
      </p:sp>
      <p:sp>
        <p:nvSpPr>
          <p:cNvPr id="154" name="Shape 154"/>
          <p:cNvSpPr/>
          <p:nvPr/>
        </p:nvSpPr>
        <p:spPr>
          <a:xfrm>
            <a:off x="1876030" y="4657145"/>
            <a:ext cx="2317701" cy="2317701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4545453" y="3984045"/>
            <a:ext cx="3663902" cy="3663901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8561077" y="3695740"/>
            <a:ext cx="4240511" cy="4240511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3981627" y="2959100"/>
            <a:ext cx="5041546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Exemple  : Nombre de clients</a:t>
            </a:r>
          </a:p>
        </p:txBody>
      </p:sp>
      <p:sp>
        <p:nvSpPr>
          <p:cNvPr id="158" name="Shape 158"/>
          <p:cNvSpPr/>
          <p:nvPr/>
        </p:nvSpPr>
        <p:spPr>
          <a:xfrm>
            <a:off x="9525530" y="5219095"/>
            <a:ext cx="2311605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1B2F3A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pPr>
            <a:r>
              <a:t>2016</a:t>
            </a:r>
          </a:p>
          <a:p>
            <a:pPr>
              <a:defRPr>
                <a:solidFill>
                  <a:srgbClr val="1B2F3A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pPr>
            <a:r>
              <a:t>5000 clients</a:t>
            </a:r>
          </a:p>
        </p:txBody>
      </p:sp>
      <p:sp>
        <p:nvSpPr>
          <p:cNvPr id="159" name="Shape 159"/>
          <p:cNvSpPr/>
          <p:nvPr/>
        </p:nvSpPr>
        <p:spPr>
          <a:xfrm>
            <a:off x="5258635" y="5219095"/>
            <a:ext cx="2237538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1B2F3A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pPr>
            <a:r>
              <a:t>2015</a:t>
            </a:r>
          </a:p>
          <a:p>
            <a:pPr>
              <a:defRPr>
                <a:solidFill>
                  <a:srgbClr val="1B2F3A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pPr>
            <a:r>
              <a:t>1000 clients</a:t>
            </a:r>
          </a:p>
        </p:txBody>
      </p:sp>
      <p:sp>
        <p:nvSpPr>
          <p:cNvPr id="160" name="Shape 160"/>
          <p:cNvSpPr/>
          <p:nvPr/>
        </p:nvSpPr>
        <p:spPr>
          <a:xfrm>
            <a:off x="2040013" y="5219095"/>
            <a:ext cx="1989735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1B2F3A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pPr>
            <a:r>
              <a:t>2014</a:t>
            </a:r>
          </a:p>
          <a:p>
            <a:pPr>
              <a:defRPr>
                <a:solidFill>
                  <a:srgbClr val="1B2F3A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pPr>
            <a:r>
              <a:t>150 clients</a:t>
            </a:r>
          </a:p>
        </p:txBody>
      </p:sp>
      <p:pic>
        <p:nvPicPr>
          <p:cNvPr id="161" name="Logo carré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617787" y="256116"/>
            <a:ext cx="1046164" cy="1046164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Shape 162"/>
          <p:cNvSpPr/>
          <p:nvPr/>
        </p:nvSpPr>
        <p:spPr>
          <a:xfrm>
            <a:off x="1285371" y="8751998"/>
            <a:ext cx="11834813" cy="1046163"/>
          </a:xfrm>
          <a:prstGeom prst="rect">
            <a:avLst/>
          </a:prstGeom>
          <a:solidFill>
            <a:srgbClr val="0A1F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-8467" y="-8467"/>
            <a:ext cx="1289778" cy="9770534"/>
          </a:xfrm>
          <a:prstGeom prst="rect">
            <a:avLst/>
          </a:prstGeom>
          <a:solidFill>
            <a:srgbClr val="D7B37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1519091" y="341047"/>
            <a:ext cx="6060035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>
              <a:defRPr sz="4000">
                <a:solidFill>
                  <a:srgbClr val="0C1031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Nom Entreprise I Actifs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subTitle" sz="quarter" idx="1"/>
          </p:nvPr>
        </p:nvSpPr>
        <p:spPr>
          <a:xfrm>
            <a:off x="1522503" y="1273659"/>
            <a:ext cx="10464801" cy="687878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Présentez votre CA annuels depuis la création.</a:t>
            </a:r>
          </a:p>
        </p:txBody>
      </p:sp>
      <p:graphicFrame>
        <p:nvGraphicFramePr>
          <p:cNvPr id="167" name="Chart 167"/>
          <p:cNvGraphicFramePr/>
          <p:nvPr/>
        </p:nvGraphicFramePr>
        <p:xfrm>
          <a:off x="2566786" y="2731042"/>
          <a:ext cx="7871228" cy="5251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68" name="Logo carré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617787" y="256116"/>
            <a:ext cx="1046164" cy="1046164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Shape 169"/>
          <p:cNvSpPr/>
          <p:nvPr/>
        </p:nvSpPr>
        <p:spPr>
          <a:xfrm>
            <a:off x="1285371" y="8751998"/>
            <a:ext cx="11834813" cy="1046163"/>
          </a:xfrm>
          <a:prstGeom prst="rect">
            <a:avLst/>
          </a:prstGeom>
          <a:solidFill>
            <a:srgbClr val="0A1F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-8467" y="-8467"/>
            <a:ext cx="1289778" cy="9770534"/>
          </a:xfrm>
          <a:prstGeom prst="rect">
            <a:avLst/>
          </a:prstGeom>
          <a:solidFill>
            <a:srgbClr val="D7B37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1519091" y="341047"/>
            <a:ext cx="6060035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>
              <a:defRPr sz="4000">
                <a:solidFill>
                  <a:srgbClr val="0C1031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Nom Entreprise I Actifs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subTitle" sz="quarter" idx="1"/>
          </p:nvPr>
        </p:nvSpPr>
        <p:spPr>
          <a:xfrm>
            <a:off x="1503342" y="1465268"/>
            <a:ext cx="10464801" cy="687878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Présentez les avancées et les besoins liés à votre R&amp;D ( brevets etc.)</a:t>
            </a:r>
          </a:p>
        </p:txBody>
      </p:sp>
      <p:pic>
        <p:nvPicPr>
          <p:cNvPr id="174" name="Logo carré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7787" y="256116"/>
            <a:ext cx="1046164" cy="1046164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Shape 175"/>
          <p:cNvSpPr/>
          <p:nvPr/>
        </p:nvSpPr>
        <p:spPr>
          <a:xfrm>
            <a:off x="1285371" y="8751998"/>
            <a:ext cx="11834813" cy="1046163"/>
          </a:xfrm>
          <a:prstGeom prst="rect">
            <a:avLst/>
          </a:prstGeom>
          <a:solidFill>
            <a:srgbClr val="0A1F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-8467" y="-8467"/>
            <a:ext cx="1289778" cy="9770534"/>
          </a:xfrm>
          <a:prstGeom prst="rect">
            <a:avLst/>
          </a:prstGeom>
          <a:solidFill>
            <a:srgbClr val="D7B37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1519091" y="341047"/>
            <a:ext cx="6060035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>
              <a:defRPr sz="4000">
                <a:solidFill>
                  <a:srgbClr val="0C1031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Nom Entreprise I R&amp;D / PI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ctrTitle"/>
          </p:nvPr>
        </p:nvSpPr>
        <p:spPr>
          <a:xfrm>
            <a:off x="1565996" y="220274"/>
            <a:ext cx="9537517" cy="853145"/>
          </a:xfrm>
          <a:prstGeom prst="rect">
            <a:avLst/>
          </a:prstGeom>
        </p:spPr>
        <p:txBody>
          <a:bodyPr anchor="t"/>
          <a:lstStyle>
            <a:lvl1pPr algn="l">
              <a:defRPr sz="4000">
                <a:solidFill>
                  <a:srgbClr val="0C1031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Nom entreprise I Marché</a:t>
            </a:r>
          </a:p>
        </p:txBody>
      </p:sp>
      <p:sp>
        <p:nvSpPr>
          <p:cNvPr id="180" name="Shape 180"/>
          <p:cNvSpPr>
            <a:spLocks noGrp="1"/>
          </p:cNvSpPr>
          <p:nvPr>
            <p:ph type="subTitle" sz="quarter" idx="1"/>
          </p:nvPr>
        </p:nvSpPr>
        <p:spPr>
          <a:xfrm>
            <a:off x="1595735" y="1173409"/>
            <a:ext cx="11508323" cy="1991695"/>
          </a:xfrm>
          <a:prstGeom prst="rect">
            <a:avLst/>
          </a:prstGeom>
        </p:spPr>
        <p:txBody>
          <a:bodyPr/>
          <a:lstStyle/>
          <a:p>
            <a:pPr algn="l" defTabSz="403097">
              <a:defRPr sz="2415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Présentez votre marché : </a:t>
            </a:r>
          </a:p>
          <a:p>
            <a:pPr algn="l" defTabSz="403097">
              <a:defRPr sz="2415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- Marché total disponible (TAM I Total Available Market)</a:t>
            </a:r>
          </a:p>
          <a:p>
            <a:pPr algn="l" defTabSz="403097">
              <a:defRPr sz="2415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- Le segment visé par votre offre (SAM I Serviceable Available Market)</a:t>
            </a:r>
          </a:p>
          <a:p>
            <a:pPr algn="l" defTabSz="403097">
              <a:defRPr sz="2415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pPr>
            <a:r>
              <a:t>- La part potentielle de marché que vous envisagez (SOM I Serviceable Obtainable Market)</a:t>
            </a:r>
          </a:p>
        </p:txBody>
      </p:sp>
      <p:sp>
        <p:nvSpPr>
          <p:cNvPr id="181" name="Shape 181"/>
          <p:cNvSpPr/>
          <p:nvPr/>
        </p:nvSpPr>
        <p:spPr>
          <a:xfrm>
            <a:off x="3868051" y="3142582"/>
            <a:ext cx="5268698" cy="5268698"/>
          </a:xfrm>
          <a:prstGeom prst="ellipse">
            <a:avLst/>
          </a:prstGeom>
          <a:solidFill>
            <a:srgbClr val="1B2F3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TAM</a:t>
            </a:r>
          </a:p>
        </p:txBody>
      </p:sp>
      <p:sp>
        <p:nvSpPr>
          <p:cNvPr id="182" name="Shape 182"/>
          <p:cNvSpPr/>
          <p:nvPr/>
        </p:nvSpPr>
        <p:spPr>
          <a:xfrm>
            <a:off x="4686872" y="4814627"/>
            <a:ext cx="3631056" cy="3631056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SAM</a:t>
            </a:r>
          </a:p>
        </p:txBody>
      </p:sp>
      <p:sp>
        <p:nvSpPr>
          <p:cNvPr id="183" name="Shape 183"/>
          <p:cNvSpPr/>
          <p:nvPr/>
        </p:nvSpPr>
        <p:spPr>
          <a:xfrm>
            <a:off x="5506552" y="6445120"/>
            <a:ext cx="1991696" cy="1991696"/>
          </a:xfrm>
          <a:prstGeom prst="ellipse">
            <a:avLst/>
          </a:prstGeom>
          <a:blipFill>
            <a:blip r:embed="rId3"/>
          </a:blip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SOM</a:t>
            </a:r>
          </a:p>
        </p:txBody>
      </p:sp>
      <p:pic>
        <p:nvPicPr>
          <p:cNvPr id="184" name="Logo carré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617787" y="256116"/>
            <a:ext cx="1046164" cy="1046164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Shape 185"/>
          <p:cNvSpPr/>
          <p:nvPr/>
        </p:nvSpPr>
        <p:spPr>
          <a:xfrm>
            <a:off x="1285371" y="8751998"/>
            <a:ext cx="11834813" cy="1046163"/>
          </a:xfrm>
          <a:prstGeom prst="rect">
            <a:avLst/>
          </a:prstGeom>
          <a:solidFill>
            <a:srgbClr val="0A1F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-8467" y="-8467"/>
            <a:ext cx="1289778" cy="9770534"/>
          </a:xfrm>
          <a:prstGeom prst="rect">
            <a:avLst/>
          </a:prstGeom>
          <a:solidFill>
            <a:srgbClr val="D7B37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/>
          </p:cNvSpPr>
          <p:nvPr>
            <p:ph type="ctrTitle"/>
          </p:nvPr>
        </p:nvSpPr>
        <p:spPr>
          <a:xfrm>
            <a:off x="1495406" y="202617"/>
            <a:ext cx="5854878" cy="767895"/>
          </a:xfrm>
          <a:prstGeom prst="rect">
            <a:avLst/>
          </a:prstGeom>
        </p:spPr>
        <p:txBody>
          <a:bodyPr anchor="t"/>
          <a:lstStyle>
            <a:lvl1pPr algn="l" defTabSz="572516">
              <a:defRPr sz="3920">
                <a:solidFill>
                  <a:srgbClr val="0C1031"/>
                </a:solidFill>
                <a:latin typeface="Proxima Nova Condensed Semibold"/>
                <a:ea typeface="Proxima Nova Condensed Semibold"/>
                <a:cs typeface="Proxima Nova Condensed Semibold"/>
                <a:sym typeface="Proxima Nova Condensed Semibold"/>
              </a:defRPr>
            </a:lvl1pPr>
          </a:lstStyle>
          <a:p>
            <a:r>
              <a:t>Nom Entreprise I Concurrence</a:t>
            </a:r>
          </a:p>
        </p:txBody>
      </p:sp>
      <p:sp>
        <p:nvSpPr>
          <p:cNvPr id="189" name="Shape 189"/>
          <p:cNvSpPr>
            <a:spLocks noGrp="1"/>
          </p:cNvSpPr>
          <p:nvPr>
            <p:ph type="subTitle" sz="quarter" idx="1"/>
          </p:nvPr>
        </p:nvSpPr>
        <p:spPr>
          <a:xfrm>
            <a:off x="1460750" y="1017879"/>
            <a:ext cx="10083300" cy="1367492"/>
          </a:xfrm>
          <a:prstGeom prst="rect">
            <a:avLst/>
          </a:prstGeom>
        </p:spPr>
        <p:txBody>
          <a:bodyPr/>
          <a:lstStyle>
            <a:lvl1pPr algn="l" defTabSz="443991">
              <a:defRPr sz="2736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Identifiez votre concurrence, décrivez les caractéristiques, déterminer l’offre des concurrents  et mettez en avant vos avantages concurrentiels</a:t>
            </a:r>
          </a:p>
        </p:txBody>
      </p:sp>
      <p:sp>
        <p:nvSpPr>
          <p:cNvPr id="190" name="Shape 190"/>
          <p:cNvSpPr/>
          <p:nvPr/>
        </p:nvSpPr>
        <p:spPr>
          <a:xfrm>
            <a:off x="3759236" y="3165017"/>
            <a:ext cx="105201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Logo </a:t>
            </a:r>
          </a:p>
        </p:txBody>
      </p:sp>
      <p:sp>
        <p:nvSpPr>
          <p:cNvPr id="191" name="Shape 191"/>
          <p:cNvSpPr/>
          <p:nvPr/>
        </p:nvSpPr>
        <p:spPr>
          <a:xfrm>
            <a:off x="1717816" y="2291348"/>
            <a:ext cx="4521709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Type d'acteur concurrent I</a:t>
            </a:r>
          </a:p>
        </p:txBody>
      </p:sp>
      <p:sp>
        <p:nvSpPr>
          <p:cNvPr id="192" name="Shape 192"/>
          <p:cNvSpPr/>
          <p:nvPr/>
        </p:nvSpPr>
        <p:spPr>
          <a:xfrm>
            <a:off x="2425736" y="3165017"/>
            <a:ext cx="105201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Logo </a:t>
            </a:r>
          </a:p>
        </p:txBody>
      </p:sp>
      <p:sp>
        <p:nvSpPr>
          <p:cNvPr id="193" name="Shape 193"/>
          <p:cNvSpPr/>
          <p:nvPr/>
        </p:nvSpPr>
        <p:spPr>
          <a:xfrm>
            <a:off x="2425736" y="4104817"/>
            <a:ext cx="105201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Logo </a:t>
            </a:r>
          </a:p>
        </p:txBody>
      </p:sp>
      <p:sp>
        <p:nvSpPr>
          <p:cNvPr id="194" name="Shape 194"/>
          <p:cNvSpPr/>
          <p:nvPr/>
        </p:nvSpPr>
        <p:spPr>
          <a:xfrm>
            <a:off x="3711959" y="4104817"/>
            <a:ext cx="1146573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Logo </a:t>
            </a:r>
          </a:p>
        </p:txBody>
      </p:sp>
      <p:sp>
        <p:nvSpPr>
          <p:cNvPr id="195" name="Shape 195"/>
          <p:cNvSpPr/>
          <p:nvPr/>
        </p:nvSpPr>
        <p:spPr>
          <a:xfrm>
            <a:off x="7365374" y="2291348"/>
            <a:ext cx="472059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Type d'acteur concurrent II </a:t>
            </a:r>
          </a:p>
        </p:txBody>
      </p:sp>
      <p:sp>
        <p:nvSpPr>
          <p:cNvPr id="196" name="Shape 196"/>
          <p:cNvSpPr/>
          <p:nvPr/>
        </p:nvSpPr>
        <p:spPr>
          <a:xfrm>
            <a:off x="9927776" y="3176441"/>
            <a:ext cx="105201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Logo </a:t>
            </a:r>
          </a:p>
        </p:txBody>
      </p:sp>
      <p:sp>
        <p:nvSpPr>
          <p:cNvPr id="197" name="Shape 197"/>
          <p:cNvSpPr/>
          <p:nvPr/>
        </p:nvSpPr>
        <p:spPr>
          <a:xfrm>
            <a:off x="8594276" y="3176441"/>
            <a:ext cx="105201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Logo </a:t>
            </a:r>
          </a:p>
        </p:txBody>
      </p:sp>
      <p:sp>
        <p:nvSpPr>
          <p:cNvPr id="198" name="Shape 198"/>
          <p:cNvSpPr/>
          <p:nvPr/>
        </p:nvSpPr>
        <p:spPr>
          <a:xfrm>
            <a:off x="8594276" y="4116241"/>
            <a:ext cx="105201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Logo </a:t>
            </a:r>
          </a:p>
        </p:txBody>
      </p:sp>
      <p:sp>
        <p:nvSpPr>
          <p:cNvPr id="199" name="Shape 199"/>
          <p:cNvSpPr/>
          <p:nvPr/>
        </p:nvSpPr>
        <p:spPr>
          <a:xfrm>
            <a:off x="4808202" y="5505062"/>
            <a:ext cx="4384765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Vos avantages concurrentiels</a:t>
            </a:r>
          </a:p>
        </p:txBody>
      </p:sp>
      <p:sp>
        <p:nvSpPr>
          <p:cNvPr id="200" name="Shape 200"/>
          <p:cNvSpPr/>
          <p:nvPr/>
        </p:nvSpPr>
        <p:spPr>
          <a:xfrm>
            <a:off x="3770802" y="6097478"/>
            <a:ext cx="645956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Présentez en points distincts vos avantages</a:t>
            </a:r>
          </a:p>
        </p:txBody>
      </p:sp>
      <p:sp>
        <p:nvSpPr>
          <p:cNvPr id="201" name="Shape 201"/>
          <p:cNvSpPr/>
          <p:nvPr/>
        </p:nvSpPr>
        <p:spPr>
          <a:xfrm>
            <a:off x="1643650" y="6587095"/>
            <a:ext cx="597104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28600" indent="-228600">
              <a:buSzPct val="100000"/>
              <a:buChar char="•"/>
            </a:pPr>
            <a:r>
              <a:t> </a:t>
            </a:r>
          </a:p>
          <a:p>
            <a:pPr marL="228600" indent="-228600">
              <a:buSzPct val="100000"/>
              <a:buChar char="•"/>
            </a:pPr>
            <a:r>
              <a:t> </a:t>
            </a:r>
          </a:p>
        </p:txBody>
      </p:sp>
      <p:pic>
        <p:nvPicPr>
          <p:cNvPr id="202" name="Logo carré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7787" y="256116"/>
            <a:ext cx="1046164" cy="1046164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Shape 203"/>
          <p:cNvSpPr/>
          <p:nvPr/>
        </p:nvSpPr>
        <p:spPr>
          <a:xfrm>
            <a:off x="1285371" y="8751998"/>
            <a:ext cx="11834813" cy="1046163"/>
          </a:xfrm>
          <a:prstGeom prst="rect">
            <a:avLst/>
          </a:prstGeom>
          <a:solidFill>
            <a:srgbClr val="0A1F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-8467" y="-8467"/>
            <a:ext cx="1289778" cy="9770534"/>
          </a:xfrm>
          <a:prstGeom prst="rect">
            <a:avLst/>
          </a:prstGeom>
          <a:solidFill>
            <a:srgbClr val="D7B37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5" name="Shape 205"/>
          <p:cNvSpPr/>
          <p:nvPr/>
        </p:nvSpPr>
        <p:spPr>
          <a:xfrm>
            <a:off x="9927776" y="4061533"/>
            <a:ext cx="105201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Proxima Nova Condensed Regular"/>
                <a:ea typeface="Proxima Nova Condensed Regular"/>
                <a:cs typeface="Proxima Nova Condensed Regular"/>
                <a:sym typeface="Proxima Nova Condensed Regular"/>
              </a:defRPr>
            </a:lvl1pPr>
          </a:lstStyle>
          <a:p>
            <a:r>
              <a:t>Logo 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545</Words>
  <Application>Microsoft Macintosh PowerPoint</Application>
  <PresentationFormat>Custom</PresentationFormat>
  <Paragraphs>131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White</vt:lpstr>
      <vt:lpstr>PowerPoint Presentation</vt:lpstr>
      <vt:lpstr>Nom Entreprise I Problème</vt:lpstr>
      <vt:lpstr>Nom Entreprise I Solution</vt:lpstr>
      <vt:lpstr>Nom Entreprise I Actifs</vt:lpstr>
      <vt:lpstr>PowerPoint Presentation</vt:lpstr>
      <vt:lpstr>PowerPoint Presentation</vt:lpstr>
      <vt:lpstr>PowerPoint Presentation</vt:lpstr>
      <vt:lpstr>Nom entreprise I Marché</vt:lpstr>
      <vt:lpstr>Nom Entreprise I Concurrence</vt:lpstr>
      <vt:lpstr>Nom Entreprise I SWOT</vt:lpstr>
      <vt:lpstr>Nom Entreprise I Chaîne de valeur</vt:lpstr>
      <vt:lpstr>Nom entreprise I Business model</vt:lpstr>
      <vt:lpstr>Nom entreprise I Pipeline</vt:lpstr>
      <vt:lpstr>PowerPoint Presentation</vt:lpstr>
      <vt:lpstr>PowerPoint Presentation</vt:lpstr>
      <vt:lpstr>Nom entreprise I Plan de développement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Audrey Gauthier</cp:lastModifiedBy>
  <cp:revision>2</cp:revision>
  <dcterms:modified xsi:type="dcterms:W3CDTF">2016-05-23T12:02:33Z</dcterms:modified>
</cp:coreProperties>
</file>